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5" r:id="rId3"/>
    <p:sldId id="257" r:id="rId4"/>
    <p:sldId id="258" r:id="rId5"/>
    <p:sldId id="259" r:id="rId6"/>
    <p:sldId id="261" r:id="rId7"/>
    <p:sldId id="277" r:id="rId8"/>
    <p:sldId id="278" r:id="rId9"/>
    <p:sldId id="279" r:id="rId10"/>
    <p:sldId id="280" r:id="rId11"/>
    <p:sldId id="281" r:id="rId12"/>
    <p:sldId id="262" r:id="rId13"/>
    <p:sldId id="282" r:id="rId14"/>
    <p:sldId id="263" r:id="rId15"/>
    <p:sldId id="264" r:id="rId16"/>
    <p:sldId id="265" r:id="rId17"/>
    <p:sldId id="266" r:id="rId18"/>
    <p:sldId id="276" r:id="rId19"/>
    <p:sldId id="267" r:id="rId20"/>
    <p:sldId id="268" r:id="rId21"/>
    <p:sldId id="269" r:id="rId22"/>
    <p:sldId id="271" r:id="rId23"/>
    <p:sldId id="272" r:id="rId24"/>
    <p:sldId id="273" r:id="rId25"/>
    <p:sldId id="27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692"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1561-A829-4696-A17E-40D60034B8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394E5029-C4AD-4F4A-9D54-A4BE88B4D316}">
      <dgm:prSet/>
      <dgm:spPr/>
      <dgm:t>
        <a:bodyPr/>
        <a:lstStyle/>
        <a:p>
          <a:pPr rtl="0"/>
          <a:r>
            <a:rPr lang="tr-TR" dirty="0" smtClean="0"/>
            <a:t>Hızlı büyüme ve gelişme nedeni ile okul çocuklarının pek çok besin öğesine olan ihtiyacı hayatın diğer dönemlerine oranla daha fazladır. Bu dönemde çocukların doğru beslenme alışkanlıkları kazanmaları ile yeterli ve dengeli beslenmeleri oldukça önemlidir. </a:t>
          </a:r>
          <a:endParaRPr lang="tr-TR" dirty="0"/>
        </a:p>
      </dgm:t>
    </dgm:pt>
    <dgm:pt modelId="{D0C629E9-F7D5-4FD0-B763-7BD69EBB141F}" type="parTrans" cxnId="{BC5CB16A-3D27-4317-8A53-952D7019EFC5}">
      <dgm:prSet/>
      <dgm:spPr/>
      <dgm:t>
        <a:bodyPr/>
        <a:lstStyle/>
        <a:p>
          <a:endParaRPr lang="tr-TR"/>
        </a:p>
      </dgm:t>
    </dgm:pt>
    <dgm:pt modelId="{CA1B82B5-BD6B-488F-A871-1FF44D4765D0}" type="sibTrans" cxnId="{BC5CB16A-3D27-4317-8A53-952D7019EFC5}">
      <dgm:prSet/>
      <dgm:spPr/>
      <dgm:t>
        <a:bodyPr/>
        <a:lstStyle/>
        <a:p>
          <a:endParaRPr lang="tr-TR"/>
        </a:p>
      </dgm:t>
    </dgm:pt>
    <dgm:pt modelId="{8A061DBA-6B09-4FD2-850D-E751B19B71E6}" type="pres">
      <dgm:prSet presAssocID="{2E9F1561-A829-4696-A17E-40D60034B8A3}" presName="linear" presStyleCnt="0">
        <dgm:presLayoutVars>
          <dgm:animLvl val="lvl"/>
          <dgm:resizeHandles val="exact"/>
        </dgm:presLayoutVars>
      </dgm:prSet>
      <dgm:spPr/>
      <dgm:t>
        <a:bodyPr/>
        <a:lstStyle/>
        <a:p>
          <a:endParaRPr lang="tr-TR"/>
        </a:p>
      </dgm:t>
    </dgm:pt>
    <dgm:pt modelId="{E2CA6D2F-F7DF-459D-862E-0FE505A97B79}" type="pres">
      <dgm:prSet presAssocID="{394E5029-C4AD-4F4A-9D54-A4BE88B4D316}" presName="parentText" presStyleLbl="node1" presStyleIdx="0" presStyleCnt="1">
        <dgm:presLayoutVars>
          <dgm:chMax val="0"/>
          <dgm:bulletEnabled val="1"/>
        </dgm:presLayoutVars>
      </dgm:prSet>
      <dgm:spPr/>
      <dgm:t>
        <a:bodyPr/>
        <a:lstStyle/>
        <a:p>
          <a:endParaRPr lang="tr-TR"/>
        </a:p>
      </dgm:t>
    </dgm:pt>
  </dgm:ptLst>
  <dgm:cxnLst>
    <dgm:cxn modelId="{C6DB4642-9046-4BC0-8D15-D051C932E81B}" type="presOf" srcId="{2E9F1561-A829-4696-A17E-40D60034B8A3}" destId="{8A061DBA-6B09-4FD2-850D-E751B19B71E6}" srcOrd="0" destOrd="0" presId="urn:microsoft.com/office/officeart/2005/8/layout/vList2"/>
    <dgm:cxn modelId="{BC5CB16A-3D27-4317-8A53-952D7019EFC5}" srcId="{2E9F1561-A829-4696-A17E-40D60034B8A3}" destId="{394E5029-C4AD-4F4A-9D54-A4BE88B4D316}" srcOrd="0" destOrd="0" parTransId="{D0C629E9-F7D5-4FD0-B763-7BD69EBB141F}" sibTransId="{CA1B82B5-BD6B-488F-A871-1FF44D4765D0}"/>
    <dgm:cxn modelId="{ABA1120D-4867-4E88-A1C1-26F76B494517}" type="presOf" srcId="{394E5029-C4AD-4F4A-9D54-A4BE88B4D316}" destId="{E2CA6D2F-F7DF-459D-862E-0FE505A97B79}" srcOrd="0" destOrd="0" presId="urn:microsoft.com/office/officeart/2005/8/layout/vList2"/>
    <dgm:cxn modelId="{73229A5E-54B5-4385-AC5D-B0301E0163DC}" type="presParOf" srcId="{8A061DBA-6B09-4FD2-850D-E751B19B71E6}" destId="{E2CA6D2F-F7DF-459D-862E-0FE505A97B7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A6D2F-F7DF-459D-862E-0FE505A97B79}">
      <dsp:nvSpPr>
        <dsp:cNvPr id="0" name=""/>
        <dsp:cNvSpPr/>
      </dsp:nvSpPr>
      <dsp:spPr>
        <a:xfrm>
          <a:off x="0" y="145071"/>
          <a:ext cx="5616624" cy="604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kern="1200" dirty="0" smtClean="0"/>
            <a:t>Hızlı büyüme ve gelişme nedeni ile okul çocuklarının pek çok besin öğesine olan ihtiyacı hayatın diğer dönemlerine oranla daha fazladır. Bu dönemde çocukların doğru beslenme alışkanlıkları kazanmaları ile yeterli ve dengeli beslenmeleri oldukça önemlidir. </a:t>
          </a:r>
          <a:endParaRPr lang="tr-TR" sz="3400" kern="1200" dirty="0"/>
        </a:p>
      </dsp:txBody>
      <dsp:txXfrm>
        <a:off x="274181" y="419252"/>
        <a:ext cx="5068262" cy="5498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23.03.2015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434" name="Picture 2" descr="C:\Users\user\Desktop\41958-yehidiyetkalori.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
        <p:nvSpPr>
          <p:cNvPr id="5" name="1 Başlık"/>
          <p:cNvSpPr txBox="1">
            <a:spLocks/>
          </p:cNvSpPr>
          <p:nvPr/>
        </p:nvSpPr>
        <p:spPr>
          <a:xfrm rot="20530065">
            <a:off x="-868298" y="4046561"/>
            <a:ext cx="9832589" cy="269416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ÇOCUKLARDA</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7200" b="1" dirty="0" smtClean="0">
                <a:solidFill>
                  <a:srgbClr val="FFFF00"/>
                </a:solidFill>
                <a:effectLst>
                  <a:outerShdw blurRad="38100" dist="38100" dir="2700000" algn="tl">
                    <a:srgbClr val="000000">
                      <a:alpha val="43137"/>
                    </a:srgbClr>
                  </a:outerShdw>
                </a:effectLst>
                <a:latin typeface="+mj-lt"/>
                <a:ea typeface="+mj-ea"/>
                <a:cs typeface="+mj-cs"/>
              </a:rPr>
              <a:t>SAĞLIKLI BESLENME </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7200" b="1" dirty="0" smtClean="0">
                <a:solidFill>
                  <a:srgbClr val="FFFF00"/>
                </a:solidFill>
                <a:effectLst>
                  <a:outerShdw blurRad="38100" dist="38100" dir="2700000" algn="tl">
                    <a:srgbClr val="000000">
                      <a:alpha val="43137"/>
                    </a:srgbClr>
                  </a:outerShdw>
                </a:effectLst>
                <a:latin typeface="+mj-lt"/>
                <a:ea typeface="+mj-ea"/>
                <a:cs typeface="+mj-cs"/>
              </a:rPr>
              <a:t>VE EGZERSİZ</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7200" b="1" i="0" u="none" strike="noStrike" kern="1200" cap="none" spc="0" normalizeH="0" baseline="0" noProof="0" dirty="0" smtClean="0">
                <a:ln>
                  <a:noFill/>
                </a:ln>
                <a:solidFill>
                  <a:schemeClr val="bg1"/>
                </a:solidFill>
                <a:uLnTx/>
                <a:uFillTx/>
                <a:latin typeface="+mj-lt"/>
                <a:ea typeface="+mj-ea"/>
                <a:cs typeface="+mj-cs"/>
              </a:rPr>
              <a:t> </a:t>
            </a:r>
            <a:endParaRPr kumimoji="0" lang="tr-TR" sz="7200" b="1" i="0" u="none" strike="noStrike" kern="1200" cap="none" spc="0" normalizeH="0" baseline="0" noProof="0" dirty="0">
              <a:ln>
                <a:noFill/>
              </a:ln>
              <a:solidFill>
                <a:schemeClr val="bg1"/>
              </a:solidFill>
              <a:uLnTx/>
              <a:uFillTx/>
              <a:latin typeface="+mj-lt"/>
              <a:ea typeface="+mj-ea"/>
              <a:cs typeface="+mj-cs"/>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6137" y="116632"/>
            <a:ext cx="9047863" cy="923330"/>
          </a:xfrm>
          <a:prstGeom prst="rect">
            <a:avLst/>
          </a:prstGeom>
          <a:noFill/>
        </p:spPr>
        <p:txBody>
          <a:bodyPr wrap="non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OMEGA 3 NELERDE BULUNUR?</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Dikdörtgen 4"/>
          <p:cNvSpPr/>
          <p:nvPr/>
        </p:nvSpPr>
        <p:spPr>
          <a:xfrm>
            <a:off x="1374313" y="1039962"/>
            <a:ext cx="6065636" cy="1569660"/>
          </a:xfrm>
          <a:prstGeom prst="rect">
            <a:avLst/>
          </a:prstGeom>
          <a:noFill/>
        </p:spPr>
        <p:txBody>
          <a:bodyPr wrap="none" lIns="91440" tIns="45720" rIns="91440" bIns="45720">
            <a:spAutoFit/>
          </a:bodyPr>
          <a:lstStyle/>
          <a:p>
            <a:pPr algn="ctr"/>
            <a:r>
              <a:rPr lang="tr-TR" sz="9600" b="1" dirty="0" smtClean="0">
                <a:ln w="22225">
                  <a:solidFill>
                    <a:schemeClr val="accent2"/>
                  </a:solidFill>
                  <a:prstDash val="solid"/>
                </a:ln>
                <a:solidFill>
                  <a:schemeClr val="accent2">
                    <a:lumMod val="40000"/>
                    <a:lumOff val="60000"/>
                  </a:schemeClr>
                </a:solidFill>
              </a:rPr>
              <a:t>BROKOLİDE</a:t>
            </a:r>
            <a:endParaRPr lang="tr-TR" sz="9600" b="1" cap="none" spc="0" dirty="0">
              <a:ln w="22225">
                <a:solidFill>
                  <a:schemeClr val="accent2"/>
                </a:solidFill>
                <a:prstDash val="solid"/>
              </a:ln>
              <a:solidFill>
                <a:schemeClr val="accent2">
                  <a:lumMod val="40000"/>
                  <a:lumOff val="60000"/>
                </a:schemeClr>
              </a:solidFill>
              <a:effectLst/>
            </a:endParaRPr>
          </a:p>
        </p:txBody>
      </p:sp>
      <p:pic>
        <p:nvPicPr>
          <p:cNvPr id="6146" name="Picture 2" descr="http://www.guncelhaber.biz/wp-content/uploads/2015/02/Brokolinin-sa%C4%9Fl%C4%B1%C4%9Fa-faydalar%C4%B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77810" y="2924944"/>
            <a:ext cx="5450005" cy="36728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251520" y="2930672"/>
            <a:ext cx="2880320" cy="3170099"/>
          </a:xfrm>
          <a:prstGeom prst="rect">
            <a:avLst/>
          </a:prstGeom>
          <a:noFill/>
        </p:spPr>
        <p:txBody>
          <a:bodyPr wrap="square" rtlCol="0">
            <a:spAutoFit/>
          </a:bodyPr>
          <a:lstStyle/>
          <a:p>
            <a:r>
              <a:rPr lang="tr-TR" sz="4000" dirty="0" smtClean="0"/>
              <a:t>Yemeği, çorbası yapılabilir.</a:t>
            </a:r>
          </a:p>
          <a:p>
            <a:r>
              <a:rPr lang="tr-TR" sz="4000" dirty="0" smtClean="0"/>
              <a:t>Salatalara konulabilir.</a:t>
            </a:r>
            <a:endParaRPr lang="tr-TR" sz="4000" dirty="0"/>
          </a:p>
        </p:txBody>
      </p:sp>
    </p:spTree>
    <p:extLst>
      <p:ext uri="{BB962C8B-B14F-4D97-AF65-F5344CB8AC3E}">
        <p14:creationId xmlns:p14="http://schemas.microsoft.com/office/powerpoint/2010/main" xmlns="" val="48080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1500">
              <a:srgbClr val="BDD0E6"/>
            </a:gs>
            <a:gs pos="27000">
              <a:srgbClr val="92D050"/>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4" name="Dikdörtgen 3"/>
          <p:cNvSpPr/>
          <p:nvPr/>
        </p:nvSpPr>
        <p:spPr>
          <a:xfrm>
            <a:off x="96137" y="116632"/>
            <a:ext cx="9047863" cy="923330"/>
          </a:xfrm>
          <a:prstGeom prst="rect">
            <a:avLst/>
          </a:prstGeom>
          <a:noFill/>
        </p:spPr>
        <p:txBody>
          <a:bodyPr wrap="non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OMEGA 3 NELERDE BULUNUR?</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Metin kutusu 4"/>
          <p:cNvSpPr txBox="1"/>
          <p:nvPr/>
        </p:nvSpPr>
        <p:spPr>
          <a:xfrm>
            <a:off x="323528" y="1700808"/>
            <a:ext cx="8208912" cy="3785652"/>
          </a:xfrm>
          <a:prstGeom prst="rect">
            <a:avLst/>
          </a:prstGeom>
          <a:noFill/>
        </p:spPr>
        <p:txBody>
          <a:bodyPr wrap="square" rtlCol="0">
            <a:spAutoFit/>
          </a:bodyPr>
          <a:lstStyle/>
          <a:p>
            <a:r>
              <a:rPr lang="tr-TR" sz="4000" dirty="0" smtClean="0"/>
              <a:t>Daha az olmakla birlikte, yumurtada, kırmızı ette, tavukta, yeşil yapraklı sebzelerde ve çerez türlerinde de </a:t>
            </a:r>
            <a:r>
              <a:rPr lang="tr-TR" sz="4000" dirty="0" err="1" smtClean="0"/>
              <a:t>omega</a:t>
            </a:r>
            <a:r>
              <a:rPr lang="tr-TR" sz="4000" dirty="0" smtClean="0"/>
              <a:t> 3 bulunur. Ancak bunlardaki </a:t>
            </a:r>
            <a:r>
              <a:rPr lang="tr-TR" sz="4000" dirty="0" err="1" smtClean="0"/>
              <a:t>Omega</a:t>
            </a:r>
            <a:r>
              <a:rPr lang="tr-TR" sz="4000" dirty="0" smtClean="0"/>
              <a:t> 3, diğerlerindeki kadar çok değildir.</a:t>
            </a:r>
            <a:endParaRPr lang="tr-TR" sz="4000" dirty="0"/>
          </a:p>
        </p:txBody>
      </p:sp>
    </p:spTree>
    <p:extLst>
      <p:ext uri="{BB962C8B-B14F-4D97-AF65-F5344CB8AC3E}">
        <p14:creationId xmlns:p14="http://schemas.microsoft.com/office/powerpoint/2010/main" xmlns="" val="128929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203848" y="3501008"/>
            <a:ext cx="5482952" cy="2625155"/>
          </a:xfrm>
        </p:spPr>
        <p:txBody>
          <a:bodyPr>
            <a:normAutofit fontScale="70000" lnSpcReduction="20000"/>
          </a:bodyPr>
          <a:lstStyle/>
          <a:p>
            <a:pPr>
              <a:buNone/>
            </a:pPr>
            <a:r>
              <a:rPr lang="tr-TR" dirty="0" smtClean="0"/>
              <a:t>	Sağlıklı beslenmenin yanında çocukların daha hareketli bir yaşam tarzı benimsemeleri, fiziksel aktivite düzeylerinin arttırılması ve bu konuda desteklenmeleri sağlıklı olmanın ön koşuludur. Tüm bunlar, aynı zamanda çocukların dikkat ve uyum yeteneklerinin geliştirilmesi ve sosyalleşmeleri açısından da çok önemlidir.</a:t>
            </a:r>
            <a:endParaRPr lang="tr-TR" dirty="0"/>
          </a:p>
        </p:txBody>
      </p:sp>
      <p:pic>
        <p:nvPicPr>
          <p:cNvPr id="20482" name="Picture 2" descr="http://www.aktifyasam.org/data/img/infoCenter/whyActiveLife.jpg"/>
          <p:cNvPicPr>
            <a:picLocks noChangeAspect="1" noChangeArrowheads="1"/>
          </p:cNvPicPr>
          <p:nvPr/>
        </p:nvPicPr>
        <p:blipFill>
          <a:blip r:embed="rId2" cstate="print"/>
          <a:srcRect/>
          <a:stretch>
            <a:fillRect/>
          </a:stretch>
        </p:blipFill>
        <p:spPr bwMode="auto">
          <a:xfrm>
            <a:off x="251520" y="3140968"/>
            <a:ext cx="3312368" cy="3035821"/>
          </a:xfrm>
          <a:prstGeom prst="rect">
            <a:avLst/>
          </a:prstGeom>
          <a:noFill/>
        </p:spPr>
      </p:pic>
      <p:pic>
        <p:nvPicPr>
          <p:cNvPr id="20484" name="Picture 4" descr="http://www.medicorium.com/images/news/n_2127_m.jpg"/>
          <p:cNvPicPr>
            <a:picLocks noChangeAspect="1" noChangeArrowheads="1"/>
          </p:cNvPicPr>
          <p:nvPr/>
        </p:nvPicPr>
        <p:blipFill>
          <a:blip r:embed="rId3" cstate="print"/>
          <a:srcRect/>
          <a:stretch>
            <a:fillRect/>
          </a:stretch>
        </p:blipFill>
        <p:spPr bwMode="auto">
          <a:xfrm>
            <a:off x="4788024" y="332656"/>
            <a:ext cx="4095750" cy="2819401"/>
          </a:xfrm>
          <a:prstGeom prst="rect">
            <a:avLst/>
          </a:prstGeom>
          <a:noFill/>
        </p:spPr>
      </p:pic>
      <p:pic>
        <p:nvPicPr>
          <p:cNvPr id="20486" name="Picture 6" descr="http://icdn.posta.com.tr/editor/HD/21/5/2012/fft2mm1030620.jpg"/>
          <p:cNvPicPr>
            <a:picLocks noChangeAspect="1" noChangeArrowheads="1"/>
          </p:cNvPicPr>
          <p:nvPr/>
        </p:nvPicPr>
        <p:blipFill>
          <a:blip r:embed="rId4" cstate="print"/>
          <a:srcRect/>
          <a:stretch>
            <a:fillRect/>
          </a:stretch>
        </p:blipFill>
        <p:spPr bwMode="auto">
          <a:xfrm>
            <a:off x="467544" y="404664"/>
            <a:ext cx="3816424" cy="2664296"/>
          </a:xfrm>
          <a:prstGeom prst="rect">
            <a:avLst/>
          </a:prstGeom>
          <a:noFill/>
        </p:spPr>
      </p:pic>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548680"/>
            <a:ext cx="8208912" cy="5016758"/>
          </a:xfrm>
          <a:prstGeom prst="rect">
            <a:avLst/>
          </a:prstGeom>
          <a:noFill/>
        </p:spPr>
        <p:txBody>
          <a:bodyPr wrap="square" rtlCol="0">
            <a:spAutoFit/>
          </a:bodyPr>
          <a:lstStyle/>
          <a:p>
            <a:r>
              <a:rPr lang="tr-TR" sz="4000" dirty="0" smtClean="0"/>
              <a:t>Beyin, doğru çalışabilmesi için aynı zamanda yüksek miktarda oksijene de ihtiyaç duyar. Bunun için de çocukta solunumun doğal </a:t>
            </a:r>
          </a:p>
          <a:p>
            <a:r>
              <a:rPr lang="tr-TR" sz="4000" dirty="0" smtClean="0"/>
              <a:t>olarak hızlanması </a:t>
            </a:r>
          </a:p>
          <a:p>
            <a:r>
              <a:rPr lang="tr-TR" sz="4000" dirty="0" smtClean="0"/>
              <a:t>ve zenginleşmesi </a:t>
            </a:r>
          </a:p>
          <a:p>
            <a:r>
              <a:rPr lang="tr-TR" sz="4000" dirty="0" smtClean="0"/>
              <a:t>gerekir. Bu da, </a:t>
            </a:r>
          </a:p>
          <a:p>
            <a:r>
              <a:rPr lang="tr-TR" sz="4000" dirty="0" smtClean="0"/>
              <a:t>sporla mümkündür.</a:t>
            </a:r>
            <a:endParaRPr lang="tr-TR" sz="4000" dirty="0"/>
          </a:p>
        </p:txBody>
      </p:sp>
      <p:pic>
        <p:nvPicPr>
          <p:cNvPr id="7170" name="Picture 2" descr="http://www.multiplemayhemmamma.com/wp-content/uploads/2013/02/kids-and-sport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67013" y="2924944"/>
            <a:ext cx="4509003" cy="3933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225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9144000" cy="5904656"/>
          </a:xfrm>
        </p:spPr>
        <p:txBody>
          <a:bodyPr>
            <a:normAutofit/>
          </a:bodyPr>
          <a:lstStyle/>
          <a:p>
            <a:pPr>
              <a:buNone/>
            </a:pPr>
            <a:r>
              <a:rPr lang="tr-TR" b="1" dirty="0" smtClean="0"/>
              <a:t>	</a:t>
            </a:r>
            <a:r>
              <a:rPr lang="tr-TR" b="1" u="sng" dirty="0" smtClean="0"/>
              <a:t>Okul Çağı Çocuklarına Yönelik Sağlıklı Beslenme ve Yaşam Önerileri</a:t>
            </a:r>
            <a:r>
              <a:rPr lang="tr-TR" dirty="0" smtClean="0"/>
              <a:t> </a:t>
            </a:r>
          </a:p>
          <a:p>
            <a:pPr lvl="0">
              <a:buNone/>
            </a:pPr>
            <a:r>
              <a:rPr lang="tr-TR" i="1" dirty="0" smtClean="0"/>
              <a:t>	Çocukların sağlıklı beslenmesi için dört besin grubunda bulunan besinlerden yeterli miktarlarda ve dengeli şekilde tüketmeleri gerekmektedir. Süt grubunda yer alan süt, yoğurt; et grubunda yer alan et, tavuk, yumurta, kuru baklagiller; sebze ve meyve grubu ve tahıl grubuna giren ekmek, bulgur, makarna, pirinç vb. besinlerin her öğünde yeterli miktarlarda tüketilmesine dikkat edilmelidir.</a:t>
            </a:r>
            <a:endParaRPr lang="tr-TR" dirty="0" smtClean="0"/>
          </a:p>
          <a:p>
            <a:pPr>
              <a:buNone/>
            </a:pPr>
            <a:endParaRPr lang="tr-T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908720"/>
            <a:ext cx="8229600" cy="4525963"/>
          </a:xfrm>
        </p:spPr>
        <p:txBody>
          <a:bodyPr/>
          <a:lstStyle/>
          <a:p>
            <a:pPr lvl="0"/>
            <a:r>
              <a:rPr lang="tr-TR" i="1" dirty="0" smtClean="0"/>
              <a:t>Çocukların özellikle kemik ve diş gelişimi için imkanlar dahilinde günde 2-3 su bardağı kadar süt veya yoğurt, 1 kibrit kutusu kadar beyaz peynir tüketmelerine özen gösterilmelidir.</a:t>
            </a:r>
            <a:endParaRPr lang="tr-TR" dirty="0" smtClean="0"/>
          </a:p>
          <a:p>
            <a:endParaRPr lang="tr-TR" dirty="0"/>
          </a:p>
        </p:txBody>
      </p:sp>
      <p:pic>
        <p:nvPicPr>
          <p:cNvPr id="21506" name="Picture 2" descr="http://www.sporsaglikdiyet.com/wp-content/uploads/2010/06/suticencocuk.jpg"/>
          <p:cNvPicPr>
            <a:picLocks noChangeAspect="1" noChangeArrowheads="1"/>
          </p:cNvPicPr>
          <p:nvPr/>
        </p:nvPicPr>
        <p:blipFill>
          <a:blip r:embed="rId2" cstate="print"/>
          <a:srcRect/>
          <a:stretch>
            <a:fillRect/>
          </a:stretch>
        </p:blipFill>
        <p:spPr bwMode="auto">
          <a:xfrm>
            <a:off x="539552" y="3284984"/>
            <a:ext cx="3718892" cy="2996952"/>
          </a:xfrm>
          <a:prstGeom prst="rect">
            <a:avLst/>
          </a:prstGeom>
          <a:noFill/>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708920"/>
            <a:ext cx="8712968" cy="4149080"/>
          </a:xfrm>
        </p:spPr>
        <p:txBody>
          <a:bodyPr>
            <a:normAutofit fontScale="85000" lnSpcReduction="20000"/>
          </a:bodyPr>
          <a:lstStyle/>
          <a:p>
            <a:r>
              <a:rPr lang="tr-TR" i="1" dirty="0" smtClean="0"/>
              <a:t>Taze sebze ve meyve tüketiminin arttırılması, mevsimine uygun taze sebze ve meyvelerin tüketilmesi önemlidir. Özellikle enerji değeri yüksek ancak besin öğesi açısından fakir olan atıştırmalık ya da abur cubur besinler yerine,  vitamin ve mineraller açısından zengin taze ve mevsiminde sebze, meyvenin tüketimi çocukların hastalıklara karşı direncini arttırdığı, bağışıklık istemini desteklediği gibi sağlıklı büyüme ve gelişmeyi de desteklemektedir. Bu nedenle özellikle çocukların  taze ve mevsimine uygun sebze ve meyveleri daha fazla tüketmesi önerilmektedir.</a:t>
            </a:r>
            <a:endParaRPr lang="tr-TR" dirty="0"/>
          </a:p>
        </p:txBody>
      </p:sp>
      <p:pic>
        <p:nvPicPr>
          <p:cNvPr id="23554" name="Picture 2" descr="http://selinyetimoglu.com/wp-content/uploads/2012/11/motivasyon-uygulamalari.jpg"/>
          <p:cNvPicPr>
            <a:picLocks noChangeAspect="1" noChangeArrowheads="1"/>
          </p:cNvPicPr>
          <p:nvPr/>
        </p:nvPicPr>
        <p:blipFill>
          <a:blip r:embed="rId2" cstate="print"/>
          <a:srcRect/>
          <a:stretch>
            <a:fillRect/>
          </a:stretch>
        </p:blipFill>
        <p:spPr bwMode="auto">
          <a:xfrm>
            <a:off x="2195736" y="260648"/>
            <a:ext cx="4572000" cy="2332832"/>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8964488" cy="6048672"/>
          </a:xfrm>
        </p:spPr>
        <p:txBody>
          <a:bodyPr>
            <a:normAutofit/>
          </a:bodyPr>
          <a:lstStyle/>
          <a:p>
            <a:pPr lvl="0"/>
            <a:r>
              <a:rPr lang="tr-TR" i="1" dirty="0" smtClean="0"/>
              <a:t>Öğrenciler için en önemli öğün kahvaltıdır. Bütün gece süren açlıktan sonra, vücudumuz ve beynimiz güne başlamak için enerjiye gereksinim duymaktadır. Kahvaltı yapılmadığı takdirde, dikkat dağınıklığı, yorgunluk, baş ağrısı ve zihinsel performansta azalma olmaktadır. Bu nedenle, güne yeterli ve dengeli yapılan bir kahvaltı ile başlamak öğrencilerin okul başarısının artmasında son derece önemlidir. Çocukların her sabah düzenli olarak kahvaltı yapma alışkanlığı kazanmalarına özen gösterilmelidir. </a:t>
            </a:r>
            <a:endParaRPr lang="tr-TR" dirty="0"/>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0648"/>
            <a:ext cx="8229600" cy="4525963"/>
          </a:xfrm>
        </p:spPr>
        <p:txBody>
          <a:bodyPr/>
          <a:lstStyle/>
          <a:p>
            <a:pPr lvl="0"/>
            <a:r>
              <a:rPr lang="tr-TR" i="1" dirty="0"/>
              <a:t>Kahvaltıda en faydalı şey ise proteindir. Kahvaltılıklar arasında </a:t>
            </a:r>
            <a:r>
              <a:rPr lang="tr-TR" i="1" dirty="0" smtClean="0"/>
              <a:t>protein, peynirde, sütte, yumurtada ve salam, sucuk gibi et ürünlerinde bulunur. Her gün kahvaltı yapmalı her kahvaltıda en az bir protein bulunmasında dikkat etmelisiniz.</a:t>
            </a:r>
            <a:endParaRPr lang="tr-TR" dirty="0"/>
          </a:p>
          <a:p>
            <a:pPr marL="0" indent="0">
              <a:buNone/>
            </a:pPr>
            <a:endParaRPr lang="tr-TR" dirty="0"/>
          </a:p>
        </p:txBody>
      </p:sp>
      <p:pic>
        <p:nvPicPr>
          <p:cNvPr id="8194" name="Picture 2" descr="http://static.tumblr.com/0ee21b1cf4ad4b2057305b00cb5f9669/ihh9sai/uUWmr68oc/tumblr_static_tumblr_static_cheese_205_13628001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717032"/>
            <a:ext cx="2760241" cy="26872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pngimg.com/upload/egg_PNG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3356992"/>
            <a:ext cx="2330625" cy="3178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8" descr="data:image/jpeg;base64,/9j/4AAQSkZJRgABAQAAAQABAAD/2wCEAAkGBxAPEBISEBAPDxAQDxIQEBAPEA8SERUQFBIWFhQWFBQYHCggGBomHBUUITEhJSkrLi4uFx8zODMsNygtLisBCgoKDAwNFAwMFCwZFBkrKywsKyw3Kyw3KzcsNyssLCsrKysrKys3KywrLCsrKys3KywrKysrKysrKysrKysrK//AABEIAQMAwgMBIgACEQEDEQH/xAAbAAEAAgMBAQAAAAAAAAAAAAAAAwQCBQYBB//EAEIQAAIBAgMDCgIHBQcFAAAAAAABAgMRBCExEkFxBQYiMlFhcoGxwZGhEyMkM4LR8EJikrLSFBVSk6LC4TRDU2Nz/8QAFgEBAQEAAAAAAAAAAAAAAAAAAAEC/8QAFhEBAQEAAAAAAAAAAAAAAAAAAAER/9oADAMBAAIRAxEAPwD7iAAAAAAAAAAAMZuyeiy36Hm30dp2eV7rTTcBmDCjU2oqSurq+epmAKmPnZeRbNTy3UsrCihyNT+kxLk9IJvzeS9WdKaXmxT6E5b5Tt5JL82bokAAFAAAAAAAAAAAAAAAAAAAADCdVJN3VkAlnk1lbV2twFKSaWy01oraFZxnV/8AXTf8bXsT4agqatG9u8CUAADnuX55nQnK84Z5+fuSjbc3F9ni+2Un/qt7G0KPIkbYel4L/F39y8WAAAAAAAAAAAAAAAAAAAAB42BDjauxBvgvi7e5Qm2qkW77F7Nd1vzZJ/bJTco7OzaTjn3MqYyvKm9U0+0g3iPTTUK+JT6qnFWula6ubhFHoAAHGcvz6djszhuWHeq0SrHY4CNqVNdlOK+SLBjTjZJdiSMioAADxyPSCrhlKSnntR0zdvNEu1nbfa4GQAAAAAAAAAAAAAYVoxcWpK8bZ37DMp4+p1Y9t2+Ct7sCq9ZPtbb/AF5FTEw22t5fRHOnaSIMIVJJ3WqNph6ymuxrVFPB0VLavuZJGDhUSXVknn3716CC6DGpKybSbaWi1Yg7pPS60KMmcPiY7WIt21Ir5o7eTyfA42lG+Lj/APVfJ3JVjswAVAAADxnpXxU52tCN5Pe+ql2tga2pylU29lRe0nbZRuYXtnmythMPsNt9KUrOUrWXBFokAAFAAAAAAAAAoYx3mrLJRa2t207ZfIvfrzIZ4aLjKKyvnfse5gVlmkzyauV44lU3s1Oi9+tr9q7mWHNWvdW7SDyhPYl3Ssnx3FnHReynHWE4yt3XtL5NlKckyRSxE7qP0KhptNzlO3htb5gbBtWvqrcRT0ta1slwNasdKlLYnnr0kv2b629S/S2W9qLupdjyuij3EPoy4HM4Sn9sh4pP4RZ0eMfQZpsHD7VB/uzfyJR0AAKAPLnoAinVtJRs3tXzSdlbtZKRqqno75Xy0+IEgPEegAAAAAAAAAAB42YU6m03lkrWldNPgZTjdNPRqxBhMO6a2dpOCva66Wbvm/iBFyhgXVatJRSTTvG7z7zWf2GpQu29qnvs93bsm8niYRdnOCfY5JGp/viLxDVm6ahs7SV05Xu/IgJZdp59K1e1/J2JKUYxVv2bpR10bsvy8jKdJEE9Omq1G2js1tWu1LtK8a30M9nOyWadrPLrIio13Rl2xeq9y9Okq92nkujF9r3t9xQxStTWd23d79cylg19oh4J+xNXk1BQeTi7eVsv13EOD/6iHgn7AbsEVSTTj/hbs+O4lKKlCEvpZ3kmklZK+/tLUpW1DZTw+1UcpPKN7Q74Lf3XdwJWnJ9J2i+rFXu9+ZNCCikluVj1KwbA9AAAAAAAAAAAAADFRSvbe7syPANBziwsbxlFWlK+01fPI13J+Hd8muB2DRQxPJ0FecEoyWeWSfbkTBDUeUctJR8s/wDk9ctriZwzWe8rbDjNp5rdwAxrRujYcmtKFrrJt+XaVKkVbJ3VtTLk+ht3bbUeq7ftb7X3ICXlCakotNNO7uilQns14tK9oS9i1ypUhC12kkrKK/WSNT/eDveMYxel7XduLIrb4rFS2XdJt6Rj1uPkT1aikkryS/xLW5zaxs4ScnaV3dqW/wA9xdhyunpT/wBW/wCBdRt603K63WZPhb7KbyvnbsvnbyNRg61WrUSdow1klrbsN4Bioq997MrAFAAAAAAAAAAAAAAAAA8k1bPTvPSHF9SXACpFGFe7i0ZKflwIqib/AG5r4EENKnJ9+7N/Is1K30cbLOW5K+rKk4zWlRrjFMgqzq/+Vf5YFbGNLOb2pvdfJGuqVncs1aU79eH+WvyK1SnLfKP8KXsRUbq95nTqpbyvKnwfx/IJ90fgB2nN5xdLaTW05O/blobU5vmks5v91erOkNRAAAAAAAAAAAAAAAAAAACLFdSXAlIsV1JeFgUInkhEMghmVapamVaoFWoVKpbqFWqQVJojsTTRGFdLzTWU+EfWR0JoOai6M/w/7jfmogAAAAAAAAAAAAAAAAAABHiepLwv0JCPEdSXhfoBrohiB4yCKZVqlmZWqgVahVqlqoVKpBBMiZLMjYV1HNTqT4x9zemj5q9SfiXubw1EAAAAAAAAAAAAAAAAAAAI6/Ul4X6EhhW6svC/QDWQ0DPIaBkEUytULMytUAqVCrVLdQqVCCCRGySRGFdXzWX1cvF7G6NPzY+6fj9kbg1EAAAAAAAAAAAAAAAAAAAMKvVfB+hmY1NHwfoBqabyPZHlPRcD1kEUytULMyvVAqVCrVLdUqVSCCRESzIwrrebP3L8fsjbmp5t/c/jfojbGogAAAAAAAAAAAAAAAAAABjPR8GZHktHwA01LRcDJmFHRGTII5EFUnkV6gFaqVKpaqlWqQQTMEST0I0FdfzcX1P4n6I2hrOb33C8UvU2ZpAAAAAAAAAAAAAAAAAAAAwANJS0RkzCk8jNsgjkQVCeTIKgFWqVKhbqlSoQRSWRhFGb0MYhXX8gr6iPGX8zNiUOQ19RD8X87L5pAAAAAAAAAAAAAAAAAAAAABzGDx0J7Si84ylGS3pptaFraOAryccTWV2mq9Rb0+u2ZYjlvEUXFRntKV8qivpbRjB3UpEFRnMYPnBWnrGHltL8zbYepVqL/trjOf8AQQT1WVZl1cn1nvo/x1P6CDE4KcVdzp+UKkvdEwVjyFlq0vX4Gi5ZxlWCio1M5VIxd47MdnNu2+9k7Z7ybkypvlJXuXB9J5Gf1EMrZPXxMulPkj7in4b/ABZcKAAAAAAAAAAAAAAAAAAAAAD5Lzj5Oq08XU2pSgpTlKFRPJqTur3y3/Ip43C1dhSnWjKztF/RK+fB23H0XFJOclLpLad1a6NfiuRcNUjlC2d+g2vkBxGCqYiLyVGS79pM6DB8tYuK6NDDv8Uy9Dm3TXVqVFx2X7F2hyJbSo/4YlFenzlxi1wtHynI8xfOGs0/s0U7ZXlv7zbQ5My67+EPyMavJSazm/giD5tzsxcp019LRTi5J9Cduks1uuY8gU5VErUpx2rWbfSfclqzuMbyBQyc9uVnfruPzWZc5MwdOlnTpRh+9dub/E8wN9yVQdOjTg8nGCTXfvLZHh3eKv2EgAAAAAAAAAAAAAAAAAAAAABoKvXl4n6mGIikrrJ9qAAipTd9S7TkeACbaZDVm+0ACGr1L7882Z4NX1PQBuaHVXAkAAAAAAAAAAAAD//Z"/>
          <p:cNvSpPr>
            <a:spLocks noChangeAspect="1" noChangeArrowheads="1"/>
          </p:cNvSpPr>
          <p:nvPr/>
        </p:nvSpPr>
        <p:spPr bwMode="auto">
          <a:xfrm>
            <a:off x="0" y="764704"/>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02" name="Picture 10" descr="http://www.modvive.com/wp-content/uploads/2014/10/120ml_strong_style_color_b82220_clear_strong_glass_milk_bottl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5699" y="3350443"/>
            <a:ext cx="1924274" cy="3184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70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798" y="188640"/>
            <a:ext cx="4536504" cy="6480720"/>
          </a:xfrm>
        </p:spPr>
        <p:txBody>
          <a:bodyPr>
            <a:normAutofit/>
          </a:bodyPr>
          <a:lstStyle/>
          <a:p>
            <a:pPr lvl="0"/>
            <a:r>
              <a:rPr lang="tr-TR" i="1" dirty="0" smtClean="0"/>
              <a:t>Gün boyu fiziksel ve zihinsel performansın en üst düzeyde tutulabilmesi, düzenli olarak ara ve ana öğünlerin tüketilmesi ile mümkündür. Bu nedenle, öğün atlanmamalıdır. Günlük tüketilecek besinlerin 3 ana, 2 ara öğünde alınması en uygun olanıdır.</a:t>
            </a:r>
            <a:endParaRPr lang="tr-TR" dirty="0" smtClean="0"/>
          </a:p>
          <a:p>
            <a:endParaRPr lang="tr-TR" dirty="0"/>
          </a:p>
        </p:txBody>
      </p:sp>
      <p:pic>
        <p:nvPicPr>
          <p:cNvPr id="26626" name="Picture 2" descr="http://fwmail.net/img/i/2011/09/hafizayi_guclendiren_gidalar.jpg"/>
          <p:cNvPicPr>
            <a:picLocks noChangeAspect="1" noChangeArrowheads="1"/>
          </p:cNvPicPr>
          <p:nvPr/>
        </p:nvPicPr>
        <p:blipFill>
          <a:blip r:embed="rId2" cstate="print"/>
          <a:srcRect/>
          <a:stretch>
            <a:fillRect/>
          </a:stretch>
        </p:blipFill>
        <p:spPr bwMode="auto">
          <a:xfrm>
            <a:off x="4788024" y="260648"/>
            <a:ext cx="3810000" cy="6336704"/>
          </a:xfrm>
          <a:prstGeom prst="rect">
            <a:avLst/>
          </a:prstGeom>
          <a:noFill/>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026" name="Picture 2" descr="http://funzim.com/wp-content/uploads/2013/08/funzim-br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92511"/>
            <a:ext cx="4572000" cy="306548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323528" y="476672"/>
            <a:ext cx="8568952" cy="3539430"/>
          </a:xfrm>
          <a:prstGeom prst="rect">
            <a:avLst/>
          </a:prstGeom>
          <a:noFill/>
        </p:spPr>
        <p:txBody>
          <a:bodyPr wrap="square" rtlCol="0">
            <a:spAutoFit/>
          </a:bodyPr>
          <a:lstStyle/>
          <a:p>
            <a:r>
              <a:rPr lang="tr-TR" sz="3200" b="1" dirty="0" smtClean="0">
                <a:solidFill>
                  <a:srgbClr val="FFFF00"/>
                </a:solidFill>
              </a:rPr>
              <a:t>Bir çocuğun ders başarısını sağlayan en önemli şey, yeterli ve verimli çalışmasıdır. Bunun dışında en önemli ikinci şey ise çocuğun zekasıdır.</a:t>
            </a:r>
          </a:p>
          <a:p>
            <a:r>
              <a:rPr lang="tr-TR" sz="3200" b="1" dirty="0" smtClean="0">
                <a:solidFill>
                  <a:schemeClr val="accent2">
                    <a:lumMod val="20000"/>
                    <a:lumOff val="80000"/>
                  </a:schemeClr>
                </a:solidFill>
              </a:rPr>
              <a:t>Zekanın yaklaşık %75’i doğuştandır. Kalan %25’i ise doğduktan sonraki etkenlere bağlıdır.</a:t>
            </a:r>
          </a:p>
          <a:p>
            <a:r>
              <a:rPr lang="tr-TR" sz="3200" b="1" dirty="0" smtClean="0">
                <a:solidFill>
                  <a:schemeClr val="accent3">
                    <a:lumMod val="40000"/>
                    <a:lumOff val="60000"/>
                  </a:schemeClr>
                </a:solidFill>
              </a:rPr>
              <a:t>Bu etkenlerin en önemli iki tanesi de beslenme ve spordur.</a:t>
            </a:r>
            <a:endParaRPr lang="tr-TR" sz="3200" b="1" dirty="0">
              <a:solidFill>
                <a:schemeClr val="accent3">
                  <a:lumMod val="40000"/>
                  <a:lumOff val="60000"/>
                </a:schemeClr>
              </a:solidFill>
            </a:endParaRPr>
          </a:p>
        </p:txBody>
      </p:sp>
    </p:spTree>
    <p:extLst>
      <p:ext uri="{BB962C8B-B14F-4D97-AF65-F5344CB8AC3E}">
        <p14:creationId xmlns:p14="http://schemas.microsoft.com/office/powerpoint/2010/main" xmlns="" val="75344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130" y="260648"/>
            <a:ext cx="8507288" cy="3561259"/>
          </a:xfrm>
        </p:spPr>
        <p:txBody>
          <a:bodyPr/>
          <a:lstStyle/>
          <a:p>
            <a:pPr lvl="0"/>
            <a:r>
              <a:rPr lang="tr-TR" i="1" dirty="0" smtClean="0"/>
              <a:t>Açıkta satılan besinler, yeterince güvenilir ve temiz değildir. Ayrıca, uygun koşullarda muhafaza edilmedikleri için çabuk bozulma riski taşırlar. Bu nedenle, özellikle okul çevresinde açıkta satılan besinlerin kesinlikle satın alınmaması gerekmektedir.</a:t>
            </a:r>
            <a:endParaRPr lang="tr-TR" dirty="0" smtClean="0"/>
          </a:p>
          <a:p>
            <a:endParaRPr lang="tr-TR" dirty="0"/>
          </a:p>
        </p:txBody>
      </p:sp>
      <p:pic>
        <p:nvPicPr>
          <p:cNvPr id="27650" name="Picture 2" descr="http://www.tsm.gov.tr/foto/besinzehirlenmesi.jpg"/>
          <p:cNvPicPr>
            <a:picLocks noChangeAspect="1" noChangeArrowheads="1"/>
          </p:cNvPicPr>
          <p:nvPr/>
        </p:nvPicPr>
        <p:blipFill>
          <a:blip r:embed="rId2" cstate="print"/>
          <a:srcRect/>
          <a:stretch>
            <a:fillRect/>
          </a:stretch>
        </p:blipFill>
        <p:spPr bwMode="auto">
          <a:xfrm>
            <a:off x="5148064" y="3342472"/>
            <a:ext cx="3616052" cy="3251482"/>
          </a:xfrm>
          <a:prstGeom prst="rect">
            <a:avLst/>
          </a:prstGeom>
          <a:noFill/>
        </p:spPr>
      </p:pic>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284984"/>
            <a:ext cx="8820472" cy="3273227"/>
          </a:xfrm>
        </p:spPr>
        <p:txBody>
          <a:bodyPr>
            <a:normAutofit lnSpcReduction="10000"/>
          </a:bodyPr>
          <a:lstStyle/>
          <a:p>
            <a:pPr lvl="0"/>
            <a:r>
              <a:rPr lang="tr-TR" i="1" dirty="0" smtClean="0"/>
              <a:t>Okulda veya evde dinlenirken ve ders çalışırken açlık hissedildiğinde tüketilen besinlere dikkat edilmelidir. Örneğin, şeker ve şekerli besinler, cips vb. yağlı ve tuzlu besinler veya gazlı içecekler yerine süt, yoğurt, sütlü tatlılar, ekmek arası peynir, taze sıkılmış meyve suları, kuru yemişlerin ve kuru meyvelerin tercih edilmesi daha yararlıdır.</a:t>
            </a:r>
            <a:endParaRPr lang="tr-TR" dirty="0" smtClean="0"/>
          </a:p>
          <a:p>
            <a:endParaRPr lang="tr-TR" dirty="0"/>
          </a:p>
        </p:txBody>
      </p:sp>
      <p:pic>
        <p:nvPicPr>
          <p:cNvPr id="28674" name="Picture 2" descr="http://4.bp.blogspot.com/_Igo3Fl1yW8E/TEgj3SRcZ2I/AAAAAAAACeE/wNepJU19vHc/s1600/sagl%C4%B1kli+beslenme.jpg"/>
          <p:cNvPicPr>
            <a:picLocks noChangeAspect="1" noChangeArrowheads="1"/>
          </p:cNvPicPr>
          <p:nvPr/>
        </p:nvPicPr>
        <p:blipFill>
          <a:blip r:embed="rId2" cstate="print"/>
          <a:srcRect/>
          <a:stretch>
            <a:fillRect/>
          </a:stretch>
        </p:blipFill>
        <p:spPr bwMode="auto">
          <a:xfrm>
            <a:off x="251520" y="260648"/>
            <a:ext cx="4400550" cy="2867025"/>
          </a:xfrm>
          <a:prstGeom prst="rect">
            <a:avLst/>
          </a:prstGeom>
          <a:noFill/>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0" y="2708920"/>
            <a:ext cx="8712968" cy="3849291"/>
          </a:xfrm>
        </p:spPr>
        <p:txBody>
          <a:bodyPr>
            <a:normAutofit fontScale="92500" lnSpcReduction="20000"/>
          </a:bodyPr>
          <a:lstStyle/>
          <a:p>
            <a:pPr lvl="0"/>
            <a:r>
              <a:rPr lang="tr-TR" i="1" dirty="0" smtClean="0"/>
              <a:t>Sağlıklı yaşam için çocuklara el yıkama ve diş fırçalama alışkanlığının kazandırılması çok önemlidir. Kirli eller, basit bir soğuk algınlığından ölümcül hastane enfeksiyonlarına kadar pek çok hastalığın nedeni olabilmektedir. Bu nedenle çocuklara, özellikle yemek yemeden önce ve sonra, tuvalete girdikten, dışarıda oyun oynadıktan sonra, dışarıdan eve gelince ellerini, ılık akan su altında sabun ile iyice ovuşturarak yıkamaları konusunda alışkanlık kazandırılması gerekmektedir.</a:t>
            </a:r>
            <a:endParaRPr lang="tr-TR" dirty="0" smtClean="0"/>
          </a:p>
          <a:p>
            <a:endParaRPr lang="tr-TR" dirty="0"/>
          </a:p>
        </p:txBody>
      </p:sp>
      <p:pic>
        <p:nvPicPr>
          <p:cNvPr id="30722" name="Picture 2" descr="http://www.cumhuriyet.com.tr/medya.php?mn=115341"/>
          <p:cNvPicPr>
            <a:picLocks noChangeAspect="1" noChangeArrowheads="1"/>
          </p:cNvPicPr>
          <p:nvPr/>
        </p:nvPicPr>
        <p:blipFill>
          <a:blip r:embed="rId2" cstate="print"/>
          <a:srcRect/>
          <a:stretch>
            <a:fillRect/>
          </a:stretch>
        </p:blipFill>
        <p:spPr bwMode="auto">
          <a:xfrm>
            <a:off x="251520" y="188640"/>
            <a:ext cx="3744416" cy="2448272"/>
          </a:xfrm>
          <a:prstGeom prst="rect">
            <a:avLst/>
          </a:prstGeom>
          <a:noFill/>
        </p:spPr>
      </p:pic>
      <p:pic>
        <p:nvPicPr>
          <p:cNvPr id="30724" name="Picture 4" descr="http://www.kozmodermo.com/images/dis.jpg"/>
          <p:cNvPicPr>
            <a:picLocks noChangeAspect="1" noChangeArrowheads="1"/>
          </p:cNvPicPr>
          <p:nvPr/>
        </p:nvPicPr>
        <p:blipFill>
          <a:blip r:embed="rId3" cstate="print"/>
          <a:srcRect/>
          <a:stretch>
            <a:fillRect/>
          </a:stretch>
        </p:blipFill>
        <p:spPr bwMode="auto">
          <a:xfrm>
            <a:off x="4644008" y="188640"/>
            <a:ext cx="4032448" cy="2446699"/>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0528" y="260648"/>
            <a:ext cx="9144000" cy="4032448"/>
          </a:xfrm>
        </p:spPr>
        <p:txBody>
          <a:bodyPr>
            <a:normAutofit fontScale="92500" lnSpcReduction="10000"/>
          </a:bodyPr>
          <a:lstStyle/>
          <a:p>
            <a:r>
              <a:rPr lang="tr-TR" i="1" dirty="0" smtClean="0"/>
              <a:t>Vücudun düzenli çalışması, tüketilen besinlerin vücuda yararlılığının artırılması, çocukların fiziksel, zihinsel ve duygusal gelişimlerine olumlu katkı sağlamaları açısından fiziksel aktivitenin artırılmasına da önem verilmelidir. Bu nedenle, </a:t>
            </a:r>
            <a:r>
              <a:rPr lang="tr-TR" dirty="0" smtClean="0"/>
              <a:t>uzun süreli televizyon seyretme ve bilgisayar kullanımından kaçınılmalı, </a:t>
            </a:r>
            <a:r>
              <a:rPr lang="tr-TR" i="1" dirty="0" smtClean="0"/>
              <a:t>çocukların gerek okul yönetimi ve gerekse ebeveynleri tarafından sevdikleri herhangi bir spor dalı ile ilgilenmeleri teşvik edilmelidir</a:t>
            </a:r>
            <a:r>
              <a:rPr lang="tr-TR" dirty="0" smtClean="0"/>
              <a:t>. </a:t>
            </a:r>
            <a:endParaRPr lang="tr-TR" dirty="0"/>
          </a:p>
        </p:txBody>
      </p:sp>
      <p:pic>
        <p:nvPicPr>
          <p:cNvPr id="31746" name="Picture 2" descr="http://image.samanyoluhaber.com/Images/News/20101214/164236_televizyon-aliskanligi.jpg"/>
          <p:cNvPicPr>
            <a:picLocks noChangeAspect="1" noChangeArrowheads="1"/>
          </p:cNvPicPr>
          <p:nvPr/>
        </p:nvPicPr>
        <p:blipFill>
          <a:blip r:embed="rId2" cstate="print"/>
          <a:srcRect/>
          <a:stretch>
            <a:fillRect/>
          </a:stretch>
        </p:blipFill>
        <p:spPr bwMode="auto">
          <a:xfrm>
            <a:off x="1979712" y="4149080"/>
            <a:ext cx="5328592" cy="23622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892480" cy="2736304"/>
          </a:xfrm>
        </p:spPr>
        <p:txBody>
          <a:bodyPr>
            <a:normAutofit lnSpcReduction="10000"/>
          </a:bodyPr>
          <a:lstStyle/>
          <a:p>
            <a:pPr lvl="0"/>
            <a:r>
              <a:rPr lang="tr-TR" i="1" dirty="0" smtClean="0"/>
              <a:t>Bisiklete binmek, yürüyüş yapmak, yürüyerek gidilebilecek yerlere araçla gitmemek, merdiven çıkabilmek,  kısaca hareketli yaşam,  belki de </a:t>
            </a:r>
            <a:r>
              <a:rPr lang="tr-TR" i="1" dirty="0" err="1" smtClean="0"/>
              <a:t>obezitenin</a:t>
            </a:r>
            <a:r>
              <a:rPr lang="tr-TR" i="1" dirty="0" smtClean="0"/>
              <a:t> önlenmesinde bu yaş döneminde fiziksel aktivite alışkanlığını kazanmak açısından  çok önemlidir.</a:t>
            </a:r>
            <a:endParaRPr lang="tr-TR" dirty="0" smtClean="0"/>
          </a:p>
          <a:p>
            <a:pPr>
              <a:buNone/>
            </a:pPr>
            <a:endParaRPr lang="tr-TR" dirty="0"/>
          </a:p>
        </p:txBody>
      </p:sp>
      <p:pic>
        <p:nvPicPr>
          <p:cNvPr id="32774" name="Picture 6" descr="http://izmirbisiklet.org/wp-content/uploads/2011/08/bisiklet-egitimi-izmir-bisiklet-2.jpg"/>
          <p:cNvPicPr>
            <a:picLocks noChangeAspect="1" noChangeArrowheads="1"/>
          </p:cNvPicPr>
          <p:nvPr/>
        </p:nvPicPr>
        <p:blipFill>
          <a:blip r:embed="rId2" cstate="print"/>
          <a:srcRect/>
          <a:stretch>
            <a:fillRect/>
          </a:stretch>
        </p:blipFill>
        <p:spPr bwMode="auto">
          <a:xfrm>
            <a:off x="323528" y="3140968"/>
            <a:ext cx="8352928" cy="3429000"/>
          </a:xfrm>
          <a:prstGeom prst="rect">
            <a:avLst/>
          </a:prstGeom>
          <a:noFill/>
        </p:spPr>
      </p:pic>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20688"/>
            <a:ext cx="8496944" cy="3013795"/>
          </a:xfrm>
        </p:spPr>
        <p:txBody>
          <a:bodyPr>
            <a:normAutofit/>
          </a:bodyPr>
          <a:lstStyle/>
          <a:p>
            <a:pPr>
              <a:buNone/>
            </a:pPr>
            <a:r>
              <a:rPr lang="tr-TR" sz="8000" dirty="0" smtClean="0"/>
              <a:t>	DİNLEDİĞİNİZ İÇİN TEŞEKKÜRLER….</a:t>
            </a:r>
          </a:p>
          <a:p>
            <a:pPr>
              <a:buNone/>
            </a:pPr>
            <a:endParaRPr lang="tr-TR" sz="8000" dirty="0"/>
          </a:p>
        </p:txBody>
      </p:sp>
      <p:pic>
        <p:nvPicPr>
          <p:cNvPr id="33796" name="Picture 4" descr="http://www.ozgunresimler.com/data/media/3454/ad09062006dp21.gif"/>
          <p:cNvPicPr>
            <a:picLocks noChangeAspect="1" noChangeArrowheads="1" noCrop="1"/>
          </p:cNvPicPr>
          <p:nvPr/>
        </p:nvPicPr>
        <p:blipFill>
          <a:blip r:embed="rId2" cstate="print"/>
          <a:srcRect/>
          <a:stretch>
            <a:fillRect/>
          </a:stretch>
        </p:blipFill>
        <p:spPr bwMode="auto">
          <a:xfrm>
            <a:off x="6286500" y="3140968"/>
            <a:ext cx="2857500" cy="318135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leversurvivalist.com/wp-content/uploads/2013/08/Strong-child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8371" y="3717032"/>
            <a:ext cx="4048125" cy="268605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İçerik Yer Tutucusu 1"/>
          <p:cNvGraphicFramePr>
            <a:graphicFrameLocks noGrp="1"/>
          </p:cNvGraphicFramePr>
          <p:nvPr>
            <p:ph idx="1"/>
            <p:extLst>
              <p:ext uri="{D42A27DB-BD31-4B8C-83A1-F6EECF244321}">
                <p14:modId xmlns:p14="http://schemas.microsoft.com/office/powerpoint/2010/main" xmlns="" val="4285113921"/>
              </p:ext>
            </p:extLst>
          </p:nvPr>
        </p:nvGraphicFramePr>
        <p:xfrm>
          <a:off x="395536" y="260648"/>
          <a:ext cx="5616624" cy="633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bebekresimlerim.com/data/media/6/dd.jpg"/>
          <p:cNvPicPr>
            <a:picLocks noChangeAspect="1" noChangeArrowheads="1"/>
          </p:cNvPicPr>
          <p:nvPr/>
        </p:nvPicPr>
        <p:blipFill>
          <a:blip r:embed="rId7" cstate="print"/>
          <a:srcRect/>
          <a:stretch>
            <a:fillRect/>
          </a:stretch>
        </p:blipFill>
        <p:spPr bwMode="auto">
          <a:xfrm>
            <a:off x="5724128" y="548680"/>
            <a:ext cx="3190875" cy="2905125"/>
          </a:xfrm>
          <a:prstGeom prst="rect">
            <a:avLst/>
          </a:prstGeom>
          <a:ln w="38100" cap="sq">
            <a:solidFill>
              <a:srgbClr val="00000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http://www.alsearsmd.com/img/vitamin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3717032"/>
            <a:ext cx="4551676"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755576" y="404664"/>
            <a:ext cx="7704856" cy="5109091"/>
          </a:xfrm>
          <a:prstGeom prst="rect">
            <a:avLst/>
          </a:prstGeom>
          <a:noFill/>
        </p:spPr>
        <p:txBody>
          <a:bodyPr wrap="square" rtlCol="0">
            <a:spAutoFit/>
          </a:bodyPr>
          <a:lstStyle/>
          <a:p>
            <a:r>
              <a:rPr lang="tr-TR" sz="2800" dirty="0"/>
              <a:t>Okul döneminde çocuklar, yavaş ancak sürekli büyürler. Büyümenin standartlara uygun bir şekilde gerçekleştirilebilmesi için enerji ve besin öğelerinin yeterli ve dengeli miktarda olması gereklidir. Büyüme ve gelişmenin önemli olduğu bu dönemde başta enerji, protein, kalsiyum, demir ve B grubu vitaminler olmak üzere tüm besin öğeleri gereksinimleri artmaktadır. Ancak,  bu artan gereksinimlerin doğru besin </a:t>
            </a:r>
            <a:endParaRPr lang="tr-TR" sz="2800" dirty="0" smtClean="0"/>
          </a:p>
          <a:p>
            <a:r>
              <a:rPr lang="tr-TR" sz="2800" dirty="0" smtClean="0"/>
              <a:t>tercihleri </a:t>
            </a:r>
            <a:r>
              <a:rPr lang="tr-TR" sz="2800" dirty="0"/>
              <a:t>ile sağlanması önem </a:t>
            </a:r>
            <a:endParaRPr lang="tr-TR" sz="2800" dirty="0" smtClean="0"/>
          </a:p>
          <a:p>
            <a:r>
              <a:rPr lang="tr-TR" sz="2800" dirty="0" smtClean="0"/>
              <a:t>kazanmaktadır</a:t>
            </a:r>
            <a:r>
              <a:rPr lang="tr-TR" sz="2800" dirty="0"/>
              <a:t>. </a:t>
            </a:r>
          </a:p>
          <a:p>
            <a:endParaRPr lang="tr-TR"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8686800" cy="5793507"/>
          </a:xfrm>
        </p:spPr>
        <p:txBody>
          <a:bodyPr>
            <a:normAutofit/>
          </a:bodyPr>
          <a:lstStyle/>
          <a:p>
            <a:r>
              <a:rPr lang="tr-TR" dirty="0" smtClean="0"/>
              <a:t>Ülkemizde çocukların hatalı beslenme alışkanlıklarına ve bu nedenle de bazı önemli sağlık sorunlarına sahip oldukları bilinmektedir. Çocukluk dönemindeki bu hatalı beslenme alışkanlıkları, büyüme ve gelişme yanında okul performansını da olumsuz yönde etkilemektedir. Ayrıca, bu dönemde yapılan hatalı beslenme uygulamaları ileriki dönemlerde de devam etmekte olup kalp hastalıkları, yüksek tansiyon ve </a:t>
            </a:r>
            <a:r>
              <a:rPr lang="tr-TR" dirty="0" err="1" smtClean="0"/>
              <a:t>obezite</a:t>
            </a:r>
            <a:r>
              <a:rPr lang="tr-TR" dirty="0" smtClean="0"/>
              <a:t> gibi hastalıklar için temel risk faktörü oluşturmaktadır. </a:t>
            </a:r>
            <a:endParaRPr lang="tr-TR"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32656"/>
            <a:ext cx="8964488" cy="3816423"/>
          </a:xfrm>
        </p:spPr>
        <p:txBody>
          <a:bodyPr>
            <a:normAutofit fontScale="92500"/>
          </a:bodyPr>
          <a:lstStyle/>
          <a:p>
            <a:r>
              <a:rPr lang="tr-TR" i="1" dirty="0" smtClean="0"/>
              <a:t>Yapılan çalışmalarda, yetersiz ve dengesiz beslenen öğrencilerde özellikle vitamin ve mineral yetersizlikleri nedeniyle kansızlık görülme riskinin arttığı,  dikkat sürelerinin kısaldığı,algılamalarının azaldığı, öğrenmede güçlük ve davranış bozuklukları çektikleri, okulda devamsızlık sürelerinin uzadığı ve okul başarılarının düşük olduğu ortaya konmuştur.</a:t>
            </a:r>
            <a:r>
              <a:rPr lang="tr-TR" dirty="0" smtClean="0"/>
              <a:t> </a:t>
            </a:r>
            <a:br>
              <a:rPr lang="tr-TR" dirty="0" smtClean="0"/>
            </a:br>
            <a:endParaRPr lang="tr-TR" dirty="0"/>
          </a:p>
        </p:txBody>
      </p:sp>
      <p:pic>
        <p:nvPicPr>
          <p:cNvPr id="2050" name="Picture 2" descr="http://www.med-health.net/images/10415758/image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3649572"/>
            <a:ext cx="6264696" cy="294440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966344" y="260648"/>
            <a:ext cx="3600400" cy="3046988"/>
          </a:xfrm>
          <a:prstGeom prst="rect">
            <a:avLst/>
          </a:prstGeom>
          <a:noFill/>
        </p:spPr>
        <p:txBody>
          <a:bodyPr wrap="square" rtlCol="0">
            <a:spAutoFit/>
          </a:bodyPr>
          <a:lstStyle/>
          <a:p>
            <a:r>
              <a:rPr lang="tr-TR" sz="3200" dirty="0" smtClean="0"/>
              <a:t>İnsanlarda, zihinsel gelişim üzerinde en çok etkili olduğu düşünülen besin, </a:t>
            </a:r>
            <a:r>
              <a:rPr lang="tr-TR" sz="3200" dirty="0" err="1" smtClean="0"/>
              <a:t>Omega</a:t>
            </a:r>
            <a:r>
              <a:rPr lang="tr-TR" sz="3200" dirty="0" smtClean="0"/>
              <a:t> 3 denilen bir yağ </a:t>
            </a:r>
            <a:r>
              <a:rPr lang="tr-TR" sz="3200" dirty="0" err="1" smtClean="0"/>
              <a:t>asitidir</a:t>
            </a:r>
            <a:r>
              <a:rPr lang="tr-TR" sz="3200" dirty="0" smtClean="0"/>
              <a:t>.</a:t>
            </a:r>
          </a:p>
        </p:txBody>
      </p:sp>
      <p:sp>
        <p:nvSpPr>
          <p:cNvPr id="6" name="Metin kutusu 5"/>
          <p:cNvSpPr txBox="1"/>
          <p:nvPr/>
        </p:nvSpPr>
        <p:spPr>
          <a:xfrm>
            <a:off x="395536" y="3717032"/>
            <a:ext cx="8280920" cy="2554545"/>
          </a:xfrm>
          <a:prstGeom prst="rect">
            <a:avLst/>
          </a:prstGeom>
          <a:noFill/>
        </p:spPr>
        <p:txBody>
          <a:bodyPr wrap="square" rtlCol="0">
            <a:spAutoFit/>
          </a:bodyPr>
          <a:lstStyle/>
          <a:p>
            <a:pPr marL="285750" indent="-285750">
              <a:buFont typeface="Arial" panose="020B0604020202020204" pitchFamily="34" charset="0"/>
              <a:buChar char="•"/>
            </a:pPr>
            <a:r>
              <a:rPr lang="tr-TR" sz="4000" dirty="0" smtClean="0"/>
              <a:t>Zihnin daha iyi odaklanmasını sağlar.</a:t>
            </a:r>
          </a:p>
          <a:p>
            <a:pPr marL="285750" indent="-285750">
              <a:buFont typeface="Arial" panose="020B0604020202020204" pitchFamily="34" charset="0"/>
              <a:buChar char="•"/>
            </a:pPr>
            <a:r>
              <a:rPr lang="tr-TR" sz="4000" dirty="0" smtClean="0"/>
              <a:t>Öğrenme yeteneğini artırır.</a:t>
            </a:r>
          </a:p>
          <a:p>
            <a:pPr marL="285750" indent="-285750">
              <a:buFont typeface="Arial" panose="020B0604020202020204" pitchFamily="34" charset="0"/>
              <a:buChar char="•"/>
            </a:pPr>
            <a:r>
              <a:rPr lang="tr-TR" sz="4000" dirty="0" smtClean="0"/>
              <a:t>Depresyona, astıma ve kalsiyum eksikliğine iyi gelir.</a:t>
            </a:r>
            <a:endParaRPr lang="tr-TR" sz="4000" dirty="0"/>
          </a:p>
        </p:txBody>
      </p:sp>
      <p:pic>
        <p:nvPicPr>
          <p:cNvPr id="3074" name="Picture 2" descr="http://salbadinhduong.vn/wp-content/uploads/2015/01/Omega-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350520">
            <a:off x="-61797" y="-72037"/>
            <a:ext cx="4911716" cy="25382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60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6137" y="116632"/>
            <a:ext cx="9047863" cy="923330"/>
          </a:xfrm>
          <a:prstGeom prst="rect">
            <a:avLst/>
          </a:prstGeom>
          <a:noFill/>
        </p:spPr>
        <p:txBody>
          <a:bodyPr wrap="non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OMEGA 3 NELERDE BULUNUR?</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098" name="Picture 2" descr="http://diyabetkocu.com/wp-content/uploads/2014/11/Somon.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212976"/>
            <a:ext cx="3894207" cy="338586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ikdörtgen 4"/>
          <p:cNvSpPr/>
          <p:nvPr/>
        </p:nvSpPr>
        <p:spPr>
          <a:xfrm>
            <a:off x="1115616" y="1039962"/>
            <a:ext cx="6583021" cy="1569660"/>
          </a:xfrm>
          <a:prstGeom prst="rect">
            <a:avLst/>
          </a:prstGeom>
          <a:noFill/>
        </p:spPr>
        <p:txBody>
          <a:bodyPr wrap="none" lIns="91440" tIns="45720" rIns="91440" bIns="45720">
            <a:spAutoFit/>
          </a:bodyPr>
          <a:lstStyle/>
          <a:p>
            <a:pPr algn="ctr"/>
            <a:r>
              <a:rPr lang="tr-TR" sz="9600" b="1" dirty="0" smtClean="0">
                <a:ln w="22225">
                  <a:solidFill>
                    <a:schemeClr val="accent2"/>
                  </a:solidFill>
                  <a:prstDash val="solid"/>
                </a:ln>
                <a:solidFill>
                  <a:schemeClr val="accent2">
                    <a:lumMod val="40000"/>
                    <a:lumOff val="60000"/>
                  </a:schemeClr>
                </a:solidFill>
              </a:rPr>
              <a:t>BALIKLARDA</a:t>
            </a:r>
            <a:endParaRPr lang="tr-TR" sz="9600" b="1" cap="none" spc="0" dirty="0">
              <a:ln w="22225">
                <a:solidFill>
                  <a:schemeClr val="accent2"/>
                </a:solidFill>
                <a:prstDash val="solid"/>
              </a:ln>
              <a:solidFill>
                <a:schemeClr val="accent2">
                  <a:lumMod val="40000"/>
                  <a:lumOff val="60000"/>
                </a:schemeClr>
              </a:solidFill>
              <a:effectLst/>
            </a:endParaRPr>
          </a:p>
        </p:txBody>
      </p:sp>
      <p:sp>
        <p:nvSpPr>
          <p:cNvPr id="6" name="Metin kutusu 5"/>
          <p:cNvSpPr txBox="1"/>
          <p:nvPr/>
        </p:nvSpPr>
        <p:spPr>
          <a:xfrm>
            <a:off x="251520" y="3140968"/>
            <a:ext cx="4680520" cy="3170099"/>
          </a:xfrm>
          <a:prstGeom prst="rect">
            <a:avLst/>
          </a:prstGeom>
          <a:noFill/>
        </p:spPr>
        <p:txBody>
          <a:bodyPr wrap="square" rtlCol="0">
            <a:spAutoFit/>
          </a:bodyPr>
          <a:lstStyle/>
          <a:p>
            <a:r>
              <a:rPr lang="tr-TR" sz="4000" dirty="0" smtClean="0"/>
              <a:t>Balıklardan da en çok</a:t>
            </a:r>
          </a:p>
          <a:p>
            <a:r>
              <a:rPr lang="tr-TR" sz="4000" dirty="0" smtClean="0"/>
              <a:t> </a:t>
            </a:r>
          </a:p>
          <a:p>
            <a:pPr marL="342900" indent="-342900">
              <a:buAutoNum type="arabicPeriod"/>
            </a:pPr>
            <a:r>
              <a:rPr lang="tr-TR" sz="4000" dirty="0" smtClean="0"/>
              <a:t>Somon</a:t>
            </a:r>
          </a:p>
          <a:p>
            <a:pPr marL="342900" indent="-342900">
              <a:buAutoNum type="arabicPeriod"/>
            </a:pPr>
            <a:r>
              <a:rPr lang="tr-TR" sz="4000" dirty="0" smtClean="0"/>
              <a:t>Uskumru</a:t>
            </a:r>
          </a:p>
          <a:p>
            <a:pPr marL="342900" indent="-342900">
              <a:buAutoNum type="arabicPeriod"/>
            </a:pPr>
            <a:r>
              <a:rPr lang="tr-TR" sz="4000" dirty="0" smtClean="0"/>
              <a:t>Hamsi</a:t>
            </a:r>
            <a:endParaRPr lang="tr-TR" sz="4000" dirty="0"/>
          </a:p>
        </p:txBody>
      </p:sp>
    </p:spTree>
    <p:extLst>
      <p:ext uri="{BB962C8B-B14F-4D97-AF65-F5344CB8AC3E}">
        <p14:creationId xmlns:p14="http://schemas.microsoft.com/office/powerpoint/2010/main" xmlns="" val="282909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6137" y="116632"/>
            <a:ext cx="9047863" cy="923330"/>
          </a:xfrm>
          <a:prstGeom prst="rect">
            <a:avLst/>
          </a:prstGeom>
          <a:noFill/>
        </p:spPr>
        <p:txBody>
          <a:bodyPr wrap="none" lIns="91440" tIns="45720" rIns="91440" bIns="45720">
            <a:spAutoFit/>
          </a:bodyPr>
          <a:lstStyle/>
          <a:p>
            <a:pPr algn="ctr"/>
            <a:r>
              <a:rPr lang="tr-TR"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OMEGA 3 NELERDE BULUNUR?</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Dikdörtgen 4"/>
          <p:cNvSpPr/>
          <p:nvPr/>
        </p:nvSpPr>
        <p:spPr>
          <a:xfrm>
            <a:off x="2177190" y="1039962"/>
            <a:ext cx="4459875" cy="1569660"/>
          </a:xfrm>
          <a:prstGeom prst="rect">
            <a:avLst/>
          </a:prstGeom>
          <a:noFill/>
        </p:spPr>
        <p:txBody>
          <a:bodyPr wrap="none" lIns="91440" tIns="45720" rIns="91440" bIns="45720">
            <a:spAutoFit/>
          </a:bodyPr>
          <a:lstStyle/>
          <a:p>
            <a:pPr algn="ctr"/>
            <a:r>
              <a:rPr lang="tr-TR" sz="9600" b="1" dirty="0" smtClean="0">
                <a:ln w="22225">
                  <a:solidFill>
                    <a:schemeClr val="accent2"/>
                  </a:solidFill>
                  <a:prstDash val="solid"/>
                </a:ln>
                <a:solidFill>
                  <a:schemeClr val="accent2">
                    <a:lumMod val="40000"/>
                    <a:lumOff val="60000"/>
                  </a:schemeClr>
                </a:solidFill>
              </a:rPr>
              <a:t>CEVİZDE</a:t>
            </a:r>
            <a:endParaRPr lang="tr-TR" sz="9600" b="1" cap="none" spc="0" dirty="0">
              <a:ln w="22225">
                <a:solidFill>
                  <a:schemeClr val="accent2"/>
                </a:solidFill>
                <a:prstDash val="solid"/>
              </a:ln>
              <a:solidFill>
                <a:schemeClr val="accent2">
                  <a:lumMod val="40000"/>
                  <a:lumOff val="60000"/>
                </a:schemeClr>
              </a:solidFill>
              <a:effectLst/>
            </a:endParaRPr>
          </a:p>
        </p:txBody>
      </p:sp>
      <p:pic>
        <p:nvPicPr>
          <p:cNvPr id="5122" name="Picture 2" descr="http://www.zirvefidancilik.com.tr/images/kaman1-ceviz-fidani-foto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888" y="3212976"/>
            <a:ext cx="5282952" cy="35219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kutusu 5"/>
          <p:cNvSpPr txBox="1"/>
          <p:nvPr/>
        </p:nvSpPr>
        <p:spPr>
          <a:xfrm>
            <a:off x="395536" y="2492896"/>
            <a:ext cx="3456384" cy="4031873"/>
          </a:xfrm>
          <a:prstGeom prst="rect">
            <a:avLst/>
          </a:prstGeom>
          <a:noFill/>
        </p:spPr>
        <p:txBody>
          <a:bodyPr wrap="square" rtlCol="0">
            <a:spAutoFit/>
          </a:bodyPr>
          <a:lstStyle/>
          <a:p>
            <a:r>
              <a:rPr lang="tr-TR" sz="3200" dirty="0" smtClean="0"/>
              <a:t>Her gün biraz ceviz yiyebilirsiniz.</a:t>
            </a:r>
          </a:p>
          <a:p>
            <a:r>
              <a:rPr lang="tr-TR" sz="3200" dirty="0" smtClean="0"/>
              <a:t>Okula gelirken bile yanınıza biraz alabilirsiniz.</a:t>
            </a:r>
          </a:p>
          <a:p>
            <a:r>
              <a:rPr lang="tr-TR" sz="3200" dirty="0" smtClean="0"/>
              <a:t>Evde cevizli kekler, yemekler yapılabilir.</a:t>
            </a:r>
            <a:endParaRPr lang="tr-TR" sz="3200" dirty="0"/>
          </a:p>
        </p:txBody>
      </p:sp>
    </p:spTree>
    <p:extLst>
      <p:ext uri="{BB962C8B-B14F-4D97-AF65-F5344CB8AC3E}">
        <p14:creationId xmlns:p14="http://schemas.microsoft.com/office/powerpoint/2010/main" xmlns="" val="371506418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816</Words>
  <Application>Microsoft Office PowerPoint</Application>
  <PresentationFormat>Ekran Gösterisi (4:3)</PresentationFormat>
  <Paragraphs>54</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Melisss</dc:creator>
  <cp:lastModifiedBy>Fethi Açançiçek</cp:lastModifiedBy>
  <cp:revision>16</cp:revision>
  <dcterms:created xsi:type="dcterms:W3CDTF">2013-01-01T12:18:28Z</dcterms:created>
  <dcterms:modified xsi:type="dcterms:W3CDTF">2015-03-23T11:35:42Z</dcterms:modified>
</cp:coreProperties>
</file>